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5.xml.rels" ContentType="application/vnd.openxmlformats-package.relationships+xml"/>
  <Override PartName="/ppt/notesSlides/notesSlide5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7.png" ContentType="image/png"/>
  <Override PartName="/ppt/media/image1.jpeg" ContentType="image/jpeg"/>
  <Override PartName="/ppt/media/image12.jpeg" ContentType="image/jpeg"/>
  <Override PartName="/ppt/media/image11.png" ContentType="image/png"/>
  <Override PartName="/ppt/media/image19.jpeg" ContentType="image/jpeg"/>
  <Override PartName="/ppt/media/image6.png" ContentType="image/png"/>
  <Override PartName="/ppt/media/image13.jpeg" ContentType="image/jpeg"/>
  <Override PartName="/ppt/media/image23.png" ContentType="image/png"/>
  <Override PartName="/ppt/media/image8.jpeg" ContentType="image/jpeg"/>
  <Override PartName="/ppt/media/image5.png" ContentType="image/png"/>
  <Override PartName="/ppt/media/image24.png" ContentType="image/png"/>
  <Override PartName="/ppt/media/image18.jpeg" ContentType="image/jpeg"/>
  <Override PartName="/ppt/media/image10.png" ContentType="image/png"/>
  <Override PartName="/ppt/media/image22.png" ContentType="image/png"/>
  <Override PartName="/ppt/media/image21.jpeg" ContentType="image/jpeg"/>
  <Override PartName="/ppt/media/image16.png" ContentType="image/png"/>
  <Override PartName="/ppt/media/image20.png" ContentType="image/png"/>
  <Override PartName="/ppt/media/image3.png" ContentType="image/png"/>
  <Override PartName="/ppt/media/image17.png" ContentType="image/png"/>
  <Override PartName="/ppt/media/image15.png" ContentType="image/png"/>
  <Override PartName="/ppt/media/image14.png" ContentType="image/png"/>
  <Override PartName="/ppt/media/image2.png" ContentType="image/png"/>
  <Override PartName="/ppt/media/image4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Garamond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04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40A24B89-D46D-4651-9B57-23CE6496ABB4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-216000">
              <a:lnSpc>
                <a:spcPct val="100000"/>
              </a:lnSpc>
              <a:buNone/>
            </a:pPr>
            <a:r>
              <a:rPr b="0" lang="en-US" sz="2000" spc="-1" strike="noStrike">
                <a:latin typeface="Arial"/>
              </a:rPr>
              <a:t>Gift advisor is a real life type object abstracting how it will advise gift but providing its interface is suggestGifts()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C7EC096-FB35-4F12-851A-9762896017EE}" type="slidenum">
              <a:rPr b="0" lang="en-US" sz="1200" spc="-1" strike="noStrike">
                <a:latin typeface="Times New Roman"/>
              </a:rPr>
              <a:t>&lt;number&gt;</a:t>
            </a:fld>
            <a:endParaRPr b="0" lang="en-IN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608DC58-0EC2-4D7E-947F-BC4EA6747B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483913B-7A97-4311-B385-2478871959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AA1886-2231-4E30-953F-FDC4508A731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7FABA1-6B05-4FD9-AEAA-6C7F4C52911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5407000-342E-495E-BD76-73D3DA8BD74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7AD931B-BE4F-46B7-B851-A44B13D1700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14614A5-3CB6-45A2-B3EF-F9676C46043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B39B535-6D66-4870-AAA6-4079C54A368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560C49E-0C11-4455-A1E0-E227B4BDB0B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B784A4-A520-4B2F-8967-A78214073B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4F0DFB5-35C6-447D-AD67-D2B712E86B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1EEC1C3-0B7E-4FFC-94AA-0739A90A13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D413CBD-889E-4D79-8939-75067E401E5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86E3547-0BF3-4984-934B-189EB8AF4CB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4FAA7EB-8663-4A91-B7C7-5C55A2AEC1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B4E67B6-C07C-4559-B1C2-E4F45BC5C67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54140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7787880" y="25570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/>
          </p:nvPr>
        </p:nvSpPr>
        <p:spPr>
          <a:xfrm>
            <a:off x="12952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/>
          </p:nvPr>
        </p:nvSpPr>
        <p:spPr>
          <a:xfrm>
            <a:off x="454140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/>
          </p:nvPr>
        </p:nvSpPr>
        <p:spPr>
          <a:xfrm>
            <a:off x="7787880" y="4290480"/>
            <a:ext cx="309132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C6D5C2C-CD38-43D2-9E58-EDC949577BE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2D68ED9-E43A-45D9-A02A-D4AAA076C6F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62247B-AF1F-404F-9BA4-AE36762480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B32B293-4C03-43BF-AD86-A895286536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1295280" y="982080"/>
            <a:ext cx="9600840" cy="6043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88DB556-2806-4DB4-A83C-8B86C0B8E00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021CB3-7C79-4226-B998-CF4B8CED51C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3318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215040" y="42904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D5F5325-C7FE-48BA-8F70-9443CFEBD3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15040" y="2557080"/>
            <a:ext cx="46850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1295280" y="4290480"/>
            <a:ext cx="9600840" cy="158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08EC955-0FDD-44EA-9674-F846BD18AA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I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slideLayout" Target="../slideLayouts/slideLayout1.xml"/><Relationship Id="rId10" Type="http://schemas.openxmlformats.org/officeDocument/2006/relationships/slideLayout" Target="../slideLayouts/slideLayout2.xml"/><Relationship Id="rId11" Type="http://schemas.openxmlformats.org/officeDocument/2006/relationships/slideLayout" Target="../slideLayouts/slideLayout3.xml"/><Relationship Id="rId12" Type="http://schemas.openxmlformats.org/officeDocument/2006/relationships/slideLayout" Target="../slideLayouts/slideLayout4.xml"/><Relationship Id="rId13" Type="http://schemas.openxmlformats.org/officeDocument/2006/relationships/slideLayout" Target="../slideLayouts/slideLayout5.xml"/><Relationship Id="rId14" Type="http://schemas.openxmlformats.org/officeDocument/2006/relationships/slideLayout" Target="../slideLayouts/slideLayout6.xml"/><Relationship Id="rId15" Type="http://schemas.openxmlformats.org/officeDocument/2006/relationships/slideLayout" Target="../slideLayouts/slideLayout7.xml"/><Relationship Id="rId16" Type="http://schemas.openxmlformats.org/officeDocument/2006/relationships/slideLayout" Target="../slideLayouts/slideLayout8.xml"/><Relationship Id="rId17" Type="http://schemas.openxmlformats.org/officeDocument/2006/relationships/slideLayout" Target="../slideLayouts/slideLayout9.xml"/><Relationship Id="rId18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1.xml"/><Relationship Id="rId20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3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" name="Group 6"/>
          <p:cNvGrpSpPr/>
          <p:nvPr/>
        </p:nvGrpSpPr>
        <p:grpSpPr>
          <a:xfrm>
            <a:off x="-16920" y="0"/>
            <a:ext cx="12230640" cy="6855840"/>
            <a:chOff x="-16920" y="0"/>
            <a:chExt cx="12230640" cy="6855840"/>
          </a:xfrm>
        </p:grpSpPr>
        <p:pic>
          <p:nvPicPr>
            <p:cNvPr id="6" name="Picture 15" descr="HD-PanelTitleR1.png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" name="Rectangle 25"/>
            <p:cNvSpPr/>
            <p:nvPr/>
          </p:nvSpPr>
          <p:spPr>
            <a:xfrm>
              <a:off x="2328480" y="1540800"/>
              <a:ext cx="7543440" cy="383508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8" name="Picture 16" descr="HDRibbonTitle-UniformTrim.png"/>
            <p:cNvPicPr/>
            <p:nvPr/>
          </p:nvPicPr>
          <p:blipFill>
            <a:blip r:embed="rId7"/>
            <a:stretch/>
          </p:blipFill>
          <p:spPr>
            <a:xfrm>
              <a:off x="-1692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Picture 19" descr="HDRibbonTitle-UniformTrim.png"/>
            <p:cNvPicPr/>
            <p:nvPr/>
          </p:nvPicPr>
          <p:blipFill>
            <a:blip r:embed="rId8"/>
            <a:stretch/>
          </p:blipFill>
          <p:spPr>
            <a:xfrm>
              <a:off x="9736200" y="3147480"/>
              <a:ext cx="2477520" cy="61236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5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dt" idx="1"/>
          </p:nvPr>
        </p:nvSpPr>
        <p:spPr>
          <a:xfrm>
            <a:off x="7983360" y="5037840"/>
            <a:ext cx="89712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</a:rPr>
              <a:t>&lt;date/time&gt;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ftr" idx="2"/>
          </p:nvPr>
        </p:nvSpPr>
        <p:spPr>
          <a:xfrm>
            <a:off x="2692440" y="5037840"/>
            <a:ext cx="52142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13" name="PlaceHolder 4"/>
          <p:cNvSpPr>
            <a:spLocks noGrp="1"/>
          </p:cNvSpPr>
          <p:nvPr>
            <p:ph type="sldNum" idx="3"/>
          </p:nvPr>
        </p:nvSpPr>
        <p:spPr>
          <a:xfrm>
            <a:off x="8956800" y="5037840"/>
            <a:ext cx="55080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E6C8209-3F05-4847-A9BF-8F571AF802FA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14" name="Straight Connector 14"/>
          <p:cNvSpPr/>
          <p:nvPr/>
        </p:nvSpPr>
        <p:spPr>
          <a:xfrm>
            <a:off x="2692080" y="3521880"/>
            <a:ext cx="681588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Click to edit the outline text format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62626"/>
                </a:solidFill>
                <a:latin typeface="Garamond"/>
              </a:rPr>
              <a:t>Second Outline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262626"/>
                </a:solidFill>
                <a:latin typeface="Garamond"/>
              </a:rPr>
              <a:t>Third Outline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262626"/>
                </a:solidFill>
                <a:latin typeface="Garamond"/>
              </a:rPr>
              <a:t>Fourth Outline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Fifth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Sixth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Seventh Outline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9"/>
    <p:sldLayoutId id="2147483650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  <p:sldLayoutId id="2147483660" r:id="rId20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6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53" name="Picture 7" descr="HD-PanelContent.png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54" name="Rectangle 8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55" name="Picture 9" descr="HDRibbonContent-UniformTrim.png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6" name="Picture 10" descr="HDRibbonContent-UniformTrim.png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57" name="Straight Connector 6"/>
          <p:cNvSpPr/>
          <p:nvPr/>
        </p:nvSpPr>
        <p:spPr>
          <a:xfrm>
            <a:off x="1396080" y="2421360"/>
            <a:ext cx="940716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4400" spc="-1" strike="noStrike">
                <a:solidFill>
                  <a:srgbClr val="262626"/>
                </a:solidFill>
                <a:latin typeface="Garamond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400" spc="-1" strike="noStrike">
                <a:solidFill>
                  <a:srgbClr val="262626"/>
                </a:solidFill>
                <a:latin typeface="Garamond"/>
              </a:rPr>
              <a:t>Click to edit Master text styles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2000" spc="-1" strike="noStrike">
                <a:solidFill>
                  <a:srgbClr val="262626"/>
                </a:solidFill>
                <a:latin typeface="Garamond"/>
              </a:rPr>
              <a:t>Second level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lvl="2" marL="1200240" indent="-2858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1800" spc="-1" strike="noStrike">
                <a:solidFill>
                  <a:srgbClr val="262626"/>
                </a:solidFill>
                <a:latin typeface="Garamond"/>
              </a:rPr>
              <a:t>Third level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lvl="3" marL="1542960" indent="-17136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1600" spc="-1" strike="noStrike">
                <a:solidFill>
                  <a:srgbClr val="262626"/>
                </a:solidFill>
                <a:latin typeface="Garamond"/>
              </a:rPr>
              <a:t>Fourth level</a:t>
            </a:r>
            <a:endParaRPr b="0" lang="en-US" sz="1600" spc="-1" strike="noStrike">
              <a:solidFill>
                <a:srgbClr val="262626"/>
              </a:solidFill>
              <a:latin typeface="Garamond"/>
            </a:endParaRPr>
          </a:p>
          <a:p>
            <a:pPr lvl="4" marL="2000160" indent="-17136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GB" sz="1400" spc="-1" strike="noStrike">
                <a:solidFill>
                  <a:srgbClr val="262626"/>
                </a:solidFill>
                <a:latin typeface="Garamond"/>
              </a:rPr>
              <a:t>Fifth level</a:t>
            </a:r>
            <a:endParaRPr b="0" lang="en-US" sz="1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dt" idx="4"/>
          </p:nvPr>
        </p:nvSpPr>
        <p:spPr>
          <a:xfrm>
            <a:off x="8677440" y="5969160"/>
            <a:ext cx="159984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en-US" sz="1000" spc="-1" strike="noStrike">
                <a:solidFill>
                  <a:srgbClr val="000000"/>
                </a:solidFill>
                <a:latin typeface="Garamond"/>
              </a:rPr>
              <a:t>&lt;date/time&gt;</a:t>
            </a:r>
            <a:endParaRPr b="0" lang="en-IN" sz="1000" spc="-1" strike="noStrike"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ftr" idx="5"/>
          </p:nvPr>
        </p:nvSpPr>
        <p:spPr>
          <a:xfrm>
            <a:off x="1295280" y="5969160"/>
            <a:ext cx="730548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62" name="PlaceHolder 5"/>
          <p:cNvSpPr>
            <a:spLocks noGrp="1"/>
          </p:cNvSpPr>
          <p:nvPr>
            <p:ph type="sldNum" idx="6"/>
          </p:nvPr>
        </p:nvSpPr>
        <p:spPr>
          <a:xfrm>
            <a:off x="10353960" y="5969160"/>
            <a:ext cx="542160" cy="279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000" spc="-1" strike="noStrike">
                <a:solidFill>
                  <a:srgbClr val="000000"/>
                </a:solidFill>
                <a:latin typeface="Garamond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BA40468-96B6-4E4A-99C9-DE4AAC444A80}" type="slidenum">
              <a:rPr b="0" lang="en-US" sz="1000" spc="-1" strike="noStrike">
                <a:solidFill>
                  <a:srgbClr val="000000"/>
                </a:solidFill>
                <a:latin typeface="Garamond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8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692440" y="1871280"/>
            <a:ext cx="6815160" cy="15152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262626"/>
                </a:solidFill>
                <a:latin typeface="Garamond"/>
              </a:rPr>
              <a:t>Gift Advisor</a:t>
            </a:r>
            <a:endParaRPr b="0" lang="en-US" sz="5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2692440" y="3657600"/>
            <a:ext cx="6815160" cy="1320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100000"/>
              </a:lnSpc>
              <a:spcBef>
                <a:spcPts val="420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100" spc="-1" strike="noStrike">
                <a:solidFill>
                  <a:srgbClr val="000000"/>
                </a:solidFill>
                <a:latin typeface="Garamond"/>
              </a:rPr>
              <a:t>Intelligent Gifting </a:t>
            </a:r>
            <a:r>
              <a:rPr b="0" lang="en-US" sz="2100" spc="-1" strike="noStrike">
                <a:solidFill>
                  <a:srgbClr val="000000"/>
                </a:solidFill>
                <a:latin typeface="Garamond"/>
              </a:rPr>
              <a:t>Experience</a:t>
            </a:r>
            <a:endParaRPr b="0" lang="en-IN" sz="2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5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2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08" name="Group 1058"/>
          <p:cNvGrpSpPr/>
          <p:nvPr/>
        </p:nvGrpSpPr>
        <p:grpSpPr>
          <a:xfrm>
            <a:off x="-15840" y="0"/>
            <a:ext cx="12229560" cy="6855840"/>
            <a:chOff x="-15840" y="0"/>
            <a:chExt cx="12229560" cy="6855840"/>
          </a:xfrm>
        </p:grpSpPr>
        <p:pic>
          <p:nvPicPr>
            <p:cNvPr id="109" name="Picture 1050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88520" cy="685584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10" name="Rectangle 1059"/>
            <p:cNvSpPr/>
            <p:nvPr/>
          </p:nvSpPr>
          <p:spPr>
            <a:xfrm>
              <a:off x="608040" y="609480"/>
              <a:ext cx="10972440" cy="5638320"/>
            </a:xfrm>
            <a:prstGeom prst="rect">
              <a:avLst/>
            </a:prstGeom>
            <a:noFill/>
            <a:ln w="15875">
              <a:solidFill>
                <a:srgbClr val="83992a"/>
              </a:solidFill>
              <a:miter/>
            </a:ln>
            <a:effectLst>
              <a:innerShdw blurRad="25400" dir="13500000" dist="12700">
                <a:srgbClr val="000000">
                  <a:alpha val="45000"/>
                </a:srgb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pic>
          <p:nvPicPr>
            <p:cNvPr id="111" name="Picture 1052" descr=""/>
            <p:cNvPicPr/>
            <p:nvPr/>
          </p:nvPicPr>
          <p:blipFill>
            <a:blip r:embed="rId4"/>
            <a:stretch/>
          </p:blipFill>
          <p:spPr>
            <a:xfrm>
              <a:off x="-15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2" name="Picture 1053" descr=""/>
            <p:cNvPicPr/>
            <p:nvPr/>
          </p:nvPicPr>
          <p:blipFill>
            <a:blip r:embed="rId5"/>
            <a:stretch/>
          </p:blipFill>
          <p:spPr>
            <a:xfrm>
              <a:off x="11436840" y="3153960"/>
              <a:ext cx="776880" cy="6062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56760" y="982080"/>
            <a:ext cx="9875880" cy="1045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3400" spc="-1" strike="noStrike">
                <a:solidFill>
                  <a:srgbClr val="262626"/>
                </a:solidFill>
                <a:latin typeface="Garamond"/>
              </a:rPr>
              <a:t>Problem Statement : How to make right Gift choice which is appropriate ?</a:t>
            </a:r>
            <a:endParaRPr b="0" lang="en-US" sz="3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14" name="Straight Connector 1060"/>
          <p:cNvSpPr/>
          <p:nvPr/>
        </p:nvSpPr>
        <p:spPr>
          <a:xfrm>
            <a:off x="1346040" y="2838600"/>
            <a:ext cx="4663440" cy="360"/>
          </a:xfrm>
          <a:prstGeom prst="line">
            <a:avLst/>
          </a:prstGeom>
          <a:ln>
            <a:solidFill>
              <a:srgbClr val="83992a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115" name="Picture 4" descr="Premium Vector | Woman thinking with question marks"/>
          <p:cNvPicPr/>
          <p:nvPr/>
        </p:nvPicPr>
        <p:blipFill>
          <a:blip r:embed="rId6"/>
          <a:srcRect l="4048" t="0" r="4293" b="0"/>
          <a:stretch/>
        </p:blipFill>
        <p:spPr>
          <a:xfrm>
            <a:off x="1295280" y="3153600"/>
            <a:ext cx="2216520" cy="2418480"/>
          </a:xfrm>
          <a:prstGeom prst="rect">
            <a:avLst/>
          </a:prstGeom>
          <a:ln w="57150">
            <a:solidFill>
              <a:srgbClr val="000000">
                <a:lumMod val="50000"/>
                <a:lumOff val="50000"/>
              </a:srgbClr>
            </a:solidFill>
            <a:miter/>
          </a:ln>
        </p:spPr>
      </p:pic>
      <p:pic>
        <p:nvPicPr>
          <p:cNvPr id="116" name="Picture 2" descr="Confused Man Choosing The Right Present Vector Cartoon Illustration Stock  Illustration - Download Image Now - iStock"/>
          <p:cNvPicPr/>
          <p:nvPr/>
        </p:nvPicPr>
        <p:blipFill>
          <a:blip r:embed="rId7"/>
          <a:srcRect l="20919" t="0" r="25396" b="0"/>
          <a:stretch/>
        </p:blipFill>
        <p:spPr>
          <a:xfrm>
            <a:off x="3837960" y="3153600"/>
            <a:ext cx="2229120" cy="2418480"/>
          </a:xfrm>
          <a:prstGeom prst="rect">
            <a:avLst/>
          </a:prstGeom>
          <a:ln w="57150">
            <a:solidFill>
              <a:srgbClr val="000000">
                <a:lumMod val="50000"/>
                <a:lumOff val="50000"/>
              </a:srgbClr>
            </a:solidFill>
            <a:miter/>
          </a:ln>
        </p:spPr>
      </p:pic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604200" y="2517840"/>
            <a:ext cx="4528440" cy="3336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Appropriate for User Persona (receiver) 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Considers wide range of choices and chooses most apt one for the user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Feasible in the budget of provider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lvl="1" marL="743040" indent="-28584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000" spc="-1" strike="noStrike">
                <a:solidFill>
                  <a:srgbClr val="262626"/>
                </a:solidFill>
                <a:latin typeface="Garamond"/>
              </a:rPr>
              <a:t>Not too much of a stress for provider</a:t>
            </a:r>
            <a:endParaRPr b="0" lang="en-US" sz="20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18" name="TextBox 3"/>
          <p:cNvSpPr/>
          <p:nvPr/>
        </p:nvSpPr>
        <p:spPr>
          <a:xfrm>
            <a:off x="1256760" y="5682240"/>
            <a:ext cx="4898880" cy="51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Garamond"/>
              </a:rPr>
              <a:t>*source of image : freepik.com (non-commercial use)</a:t>
            </a:r>
            <a:endParaRPr b="0" lang="en-IN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5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Key use-cases for Gift Advisor App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pic>
        <p:nvPicPr>
          <p:cNvPr id="120" name="Content Placeholder 3" descr="A diagram of a gift&#10;&#10;Description automatically generated"/>
          <p:cNvPicPr/>
          <p:nvPr/>
        </p:nvPicPr>
        <p:blipFill>
          <a:blip r:embed="rId2"/>
          <a:stretch/>
        </p:blipFill>
        <p:spPr>
          <a:xfrm>
            <a:off x="1129320" y="2756880"/>
            <a:ext cx="3362400" cy="2447280"/>
          </a:xfrm>
          <a:prstGeom prst="rect">
            <a:avLst/>
          </a:prstGeom>
          <a:ln w="57150">
            <a:solidFill>
              <a:srgbClr val="7f7f7f"/>
            </a:solidFill>
            <a:miter/>
          </a:ln>
        </p:spPr>
      </p:pic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4639680" y="2557080"/>
            <a:ext cx="62564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628560" indent="-34308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AutoNum type="arabicPeriod"/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Register: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Register to the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application with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his / her user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details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628560" indent="-34308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AutoNum type="arabicPeriod"/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Choose Gift for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friend: Help user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choose most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appropriate gift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for a friend on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any specific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occasion , within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the budget user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can afford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628560" indent="-34308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AutoNum type="arabicPeriod"/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Create Gift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Registry : Enable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user to share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(mark favourite)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what all gifts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he/she would like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to receive (like a </a:t>
            </a: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wish list)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90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Technology Choice – Object Oriented Implementation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86000"/>
          </a:bodyPr>
          <a:p>
            <a:pPr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We have chosen Python as implementation language for this application .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Why Python ?: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Its simplicity and rich libraries that can minimize coding effort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As we extend this app Python provides good AI capabilities that can be used in future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None/>
              <a:tabLst>
                <a:tab algn="l" pos="0"/>
              </a:tabLst>
            </a:pPr>
            <a:r>
              <a:rPr b="1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How is Python used for backend vs frontend ?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15000"/>
              </a:lnSpc>
              <a:spcBef>
                <a:spcPts val="360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Front-end: We have chosen Python Flask is open source framework for web based GUI, it is widely used and simple to deploy. We have also incorporated HTML files.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15000"/>
              </a:lnSpc>
              <a:spcBef>
                <a:spcPts val="360"/>
              </a:spcBef>
              <a:spcAft>
                <a:spcPts val="799"/>
              </a:spcAft>
              <a:buClr>
                <a:srgbClr val="83992a"/>
              </a:buClr>
              <a:buSzPct val="115000"/>
              <a:buFont typeface="Arial"/>
              <a:buChar char="•"/>
              <a:tabLst>
                <a:tab algn="l" pos="0"/>
              </a:tabLst>
            </a:pPr>
            <a:r>
              <a:rPr b="0" lang="en-IN" sz="1800" spc="-1" strike="noStrike">
                <a:solidFill>
                  <a:srgbClr val="262626"/>
                </a:solidFill>
                <a:latin typeface="Aptos"/>
                <a:ea typeface="Aptos"/>
              </a:rPr>
              <a:t>Back-end: All logic for gift registry has been implemented with Object Oriented principles using basic python libraries</a:t>
            </a:r>
            <a:endParaRPr b="0" lang="en-US" sz="18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25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blipFill rotWithShape="0">
            <a:blip r:embed="rId1"/>
            <a:srcRect/>
            <a:stretch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/>
        </p:style>
      </p:sp>
      <p:sp>
        <p:nvSpPr>
          <p:cNvPr id="125" name="Rectangle 27"/>
          <p:cNvSpPr/>
          <p:nvPr/>
        </p:nvSpPr>
        <p:spPr>
          <a:xfrm>
            <a:off x="486000" y="496080"/>
            <a:ext cx="3822840" cy="5882760"/>
          </a:xfrm>
          <a:prstGeom prst="rect">
            <a:avLst/>
          </a:prstGeom>
          <a:blipFill rotWithShape="0">
            <a:blip r:embed="rId2"/>
            <a:srcRect/>
            <a:tile/>
          </a:blipFill>
          <a:ln>
            <a:noFill/>
          </a:ln>
          <a:effectLst>
            <a:outerShdw algn="t" blurRad="114480" dir="5400000" dist="127080" rotWithShape="0" sx="99000" sy="99000">
              <a:srgbClr val="000000">
                <a:alpha val="40000"/>
              </a:srgbClr>
            </a:outerShdw>
          </a:effectLst>
          <a:scene3d>
            <a:camera prst="orthographicFront"/>
            <a:lightRig dir="t" rig="twoPt"/>
          </a:scene3d>
          <a:sp3d contourW="6350">
            <a:bevelT prst="coolSlant" w="12700" h="0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Rectangle 22"/>
          <p:cNvSpPr/>
          <p:nvPr/>
        </p:nvSpPr>
        <p:spPr>
          <a:xfrm>
            <a:off x="608040" y="609480"/>
            <a:ext cx="3551760" cy="5638320"/>
          </a:xfrm>
          <a:prstGeom prst="rect">
            <a:avLst/>
          </a:prstGeom>
          <a:noFill/>
          <a:ln w="15875">
            <a:solidFill>
              <a:srgbClr val="83992a"/>
            </a:solidFill>
            <a:miter/>
          </a:ln>
          <a:effectLst>
            <a:innerShdw blurRad="25400" dir="13500000" dist="12700">
              <a:srgbClr val="000000">
                <a:alpha val="4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929160" y="972720"/>
            <a:ext cx="2835000" cy="1254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2000"/>
          </a:bodyPr>
          <a:p>
            <a:pPr algn="ctr"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262626"/>
                </a:solidFill>
                <a:latin typeface="Garamond"/>
              </a:rPr>
              <a:t>Object Oriented Design</a:t>
            </a:r>
            <a:r>
              <a:rPr b="0" lang="en-US" sz="2800" spc="-1" strike="noStrike">
                <a:solidFill>
                  <a:srgbClr val="262626"/>
                </a:solidFill>
                <a:latin typeface="Garamond"/>
              </a:rPr>
              <a:t>	</a:t>
            </a:r>
            <a:endParaRPr b="0" lang="en-US" sz="28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929160" y="2430360"/>
            <a:ext cx="2835000" cy="35517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Design Created using draw.io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Applied OOPS principles of self contained Objects and implementation interfaces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29" name="Rectangle 31"/>
          <p:cNvSpPr/>
          <p:nvPr/>
        </p:nvSpPr>
        <p:spPr>
          <a:xfrm>
            <a:off x="4795560" y="0"/>
            <a:ext cx="73962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Content Placeholder 3" descr="A screenshot of a computer&#10;&#10;Description automatically generated"/>
          <p:cNvPicPr/>
          <p:nvPr/>
        </p:nvPicPr>
        <p:blipFill>
          <a:blip r:embed="rId3"/>
          <a:stretch/>
        </p:blipFill>
        <p:spPr>
          <a:xfrm>
            <a:off x="8860680" y="3816720"/>
            <a:ext cx="2308680" cy="297936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4" descr=""/>
          <p:cNvPicPr/>
          <p:nvPr/>
        </p:nvPicPr>
        <p:blipFill>
          <a:blip r:embed="rId4"/>
          <a:stretch/>
        </p:blipFill>
        <p:spPr>
          <a:xfrm>
            <a:off x="5538960" y="1406880"/>
            <a:ext cx="5630400" cy="2047320"/>
          </a:xfrm>
          <a:prstGeom prst="rect">
            <a:avLst/>
          </a:prstGeom>
          <a:ln w="0">
            <a:noFill/>
          </a:ln>
        </p:spPr>
      </p:pic>
      <p:sp>
        <p:nvSpPr>
          <p:cNvPr id="132" name="TextBox 5"/>
          <p:cNvSpPr/>
          <p:nvPr/>
        </p:nvSpPr>
        <p:spPr>
          <a:xfrm>
            <a:off x="5406840" y="172440"/>
            <a:ext cx="598968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800" spc="-1" strike="noStrike">
                <a:solidFill>
                  <a:srgbClr val="000000"/>
                </a:solidFill>
                <a:latin typeface="Garamond"/>
              </a:rPr>
              <a:t>1. OOPS principle of Abstraction &amp; Encapsulation </a:t>
            </a:r>
            <a:endParaRPr b="0" lang="en-IN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2. OOPS principle of reusing Methods /Functions of real life objects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392940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262626"/>
                </a:solidFill>
                <a:uFillTx/>
                <a:latin typeface="Garamond"/>
              </a:rPr>
              <a:t>User Defined Functions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suggestGifts()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allFiles()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  <p:sp>
        <p:nvSpPr>
          <p:cNvPr id="135" name="Content Placeholder 2"/>
          <p:cNvSpPr/>
          <p:nvPr/>
        </p:nvSpPr>
        <p:spPr>
          <a:xfrm>
            <a:off x="6095880" y="2557080"/>
            <a:ext cx="3842280" cy="33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87000"/>
          </a:bodyPr>
          <a:p>
            <a:pPr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2400" spc="-1" strike="noStrike" u="sng">
                <a:solidFill>
                  <a:srgbClr val="262626"/>
                </a:solidFill>
                <a:uFillTx/>
                <a:latin typeface="Garamond"/>
              </a:rPr>
              <a:t>Pre Built function Libraries </a:t>
            </a:r>
            <a:endParaRPr b="0" lang="en-IN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ArgumentParser() from flask</a:t>
            </a:r>
            <a:endParaRPr b="0" lang="en-IN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renderTemplate() from flask</a:t>
            </a:r>
            <a:endParaRPr b="0" lang="en-IN" sz="2400" spc="-1" strike="noStrike">
              <a:latin typeface="Arial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-"/>
              <a:tabLst>
                <a:tab algn="l" pos="0"/>
              </a:tabLst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Post and get Methods on request (we have used post)</a:t>
            </a:r>
            <a:endParaRPr b="0" lang="en-IN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295280" y="98208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3. OOPS principles of inheritance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Used argumentParser() from python library and created child class ap with additional arguments have been added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080000" y="856440"/>
            <a:ext cx="9600840" cy="1303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US" sz="4400" spc="-1" strike="noStrike">
                <a:solidFill>
                  <a:srgbClr val="262626"/>
                </a:solidFill>
                <a:latin typeface="Garamond"/>
              </a:rPr>
              <a:t>OOPS principles of Polymorphism</a:t>
            </a:r>
            <a:endParaRPr b="0" lang="en-US" sz="4400" spc="-1" strike="noStrike">
              <a:solidFill>
                <a:srgbClr val="000000"/>
              </a:solidFill>
              <a:latin typeface="Garamond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1295280" y="2557080"/>
            <a:ext cx="9600840" cy="33184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We are using Python object array which demonstrates polymorphism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  <a:p>
            <a:pPr marL="285840" indent="-285840">
              <a:lnSpc>
                <a:spcPct val="100000"/>
              </a:lnSpc>
              <a:spcBef>
                <a:spcPts val="479"/>
              </a:spcBef>
              <a:spcAft>
                <a:spcPts val="601"/>
              </a:spcAft>
              <a:buClr>
                <a:srgbClr val="83992a"/>
              </a:buClr>
              <a:buSzPct val="115000"/>
              <a:buFont typeface="Arial"/>
              <a:buChar char="•"/>
            </a:pPr>
            <a:r>
              <a:rPr b="0" lang="en-US" sz="2400" spc="-1" strike="noStrike">
                <a:solidFill>
                  <a:srgbClr val="262626"/>
                </a:solidFill>
                <a:latin typeface="Garamond"/>
              </a:rPr>
              <a:t>append() is used to append number or string or any other item which is realized using method overloading</a:t>
            </a:r>
            <a:endParaRPr b="0" lang="en-US" sz="2400" spc="-1" strike="noStrike">
              <a:solidFill>
                <a:srgbClr val="262626"/>
              </a:solidFill>
              <a:latin typeface="Garamon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1125</TotalTime>
  <Application>LibreOffice/7.3.7.2$Linux_X86_64 LibreOffice_project/30$Build-2</Application>
  <AppVersion>15.0000</AppVersion>
  <Words>382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2024-05-09T10:34:58Z</dcterms:created>
  <dc:creator>HARISH BHARTI</dc:creator>
  <dc:description/>
  <dc:language>en-IN</dc:language>
  <cp:lastModifiedBy/>
  <dcterms:modified xsi:type="dcterms:W3CDTF">2024-05-10T11:55:09Z</dcterms:modified>
  <cp:revision>3</cp:revision>
  <dc:subject/>
  <dc:title>Gift Advisor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Widescreen</vt:lpwstr>
  </property>
  <property fmtid="{D5CDD505-2E9C-101B-9397-08002B2CF9AE}" pid="4" name="Slides">
    <vt:i4>8</vt:i4>
  </property>
</Properties>
</file>